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5" r:id="rId2"/>
  </p:sldMasterIdLst>
  <p:notesMasterIdLst>
    <p:notesMasterId r:id="rId10"/>
  </p:notesMasterIdLst>
  <p:sldIdLst>
    <p:sldId id="848" r:id="rId3"/>
    <p:sldId id="296" r:id="rId4"/>
    <p:sldId id="849" r:id="rId5"/>
    <p:sldId id="850" r:id="rId6"/>
    <p:sldId id="851" r:id="rId7"/>
    <p:sldId id="852" r:id="rId8"/>
    <p:sldId id="337" r:id="rId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DAN, Daniel" initials="SD" lastIdx="2" clrIdx="0">
    <p:extLst>
      <p:ext uri="{19B8F6BF-5375-455C-9EA6-DF929625EA0E}">
        <p15:presenceInfo xmlns:p15="http://schemas.microsoft.com/office/powerpoint/2012/main" userId="S::D.Soldan@iaea.org::aca5a9a8-05b1-44ed-8c0f-037d3eae8725" providerId="AD"/>
      </p:ext>
    </p:extLst>
  </p:cmAuthor>
  <p:cmAuthor id="2" name="JIMENEZ VELASCO, Carmina" initials="JVC" lastIdx="1" clrIdx="1">
    <p:extLst>
      <p:ext uri="{19B8F6BF-5375-455C-9EA6-DF929625EA0E}">
        <p15:presenceInfo xmlns:p15="http://schemas.microsoft.com/office/powerpoint/2012/main" userId="S::C.Jimenez@iaea.org::4e6755e5-50a8-4982-b323-9c90c7c35da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A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0DA01-DD0B-45BB-A5BD-7B604510CD4C}" v="4" dt="2022-06-07T10:21:26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58030" autoAdjust="0"/>
  </p:normalViewPr>
  <p:slideViewPr>
    <p:cSldViewPr snapToGrid="0">
      <p:cViewPr varScale="1">
        <p:scale>
          <a:sx n="57" d="100"/>
          <a:sy n="57" d="100"/>
        </p:scale>
        <p:origin x="15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80226-1E19-4D59-8088-1E9ECA36C8CB}" type="datetimeFigureOut">
              <a:rPr lang="en-GB" smtClean="0"/>
              <a:t>2022-06-23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4E592-C563-4377-B807-2D8B01DEA7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03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/>
              <a:t>Good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4E592-C563-4377-B807-2D8B01DEA7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3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0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70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230872"/>
            <a:ext cx="3407701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2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4"/>
            <a:ext cx="73152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79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371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371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3734" b="1">
                <a:solidFill>
                  <a:schemeClr val="accent6"/>
                </a:solidFill>
              </a:defRPr>
            </a:lvl1pPr>
            <a:lvl2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3" y="230873"/>
            <a:ext cx="2556287" cy="7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70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65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1371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1371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3734" b="1">
                <a:solidFill>
                  <a:srgbClr val="000000"/>
                </a:solidFill>
              </a:defRPr>
            </a:lvl1pPr>
            <a:lvl2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74" y="230873"/>
            <a:ext cx="2556287" cy="76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2"/>
                </a:solidFill>
              </a:defRPr>
            </a:lvl1pPr>
            <a:lvl2pPr marL="6096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61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89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52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815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7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4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70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1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4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7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tx2"/>
                </a:solidFill>
              </a:defRPr>
            </a:lvl1pPr>
            <a:lvl2pPr marL="609630" indent="0">
              <a:buNone/>
              <a:defRPr sz="2667" b="1"/>
            </a:lvl2pPr>
            <a:lvl3pPr marL="1219261" indent="0">
              <a:buNone/>
              <a:defRPr sz="2400" b="1"/>
            </a:lvl3pPr>
            <a:lvl4pPr marL="1828891" indent="0">
              <a:buNone/>
              <a:defRPr sz="2133" b="1"/>
            </a:lvl4pPr>
            <a:lvl5pPr marL="2438522" indent="0">
              <a:buNone/>
              <a:defRPr sz="2133" b="1"/>
            </a:lvl5pPr>
            <a:lvl6pPr marL="3048152" indent="0">
              <a:buNone/>
              <a:defRPr sz="2133" b="1"/>
            </a:lvl6pPr>
            <a:lvl7pPr marL="3657783" indent="0">
              <a:buNone/>
              <a:defRPr sz="2133" b="1"/>
            </a:lvl7pPr>
            <a:lvl8pPr marL="4267413" indent="0">
              <a:buNone/>
              <a:defRPr sz="2133" b="1"/>
            </a:lvl8pPr>
            <a:lvl9pPr marL="4877044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61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88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77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4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86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70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24745"/>
            <a:ext cx="7315200" cy="3602831"/>
          </a:xfrm>
        </p:spPr>
        <p:txBody>
          <a:bodyPr/>
          <a:lstStyle>
            <a:lvl1pPr marL="0" indent="0">
              <a:buNone/>
              <a:defRPr sz="4267"/>
            </a:lvl1pPr>
            <a:lvl2pPr marL="609630" indent="0">
              <a:buNone/>
              <a:defRPr sz="3734"/>
            </a:lvl2pPr>
            <a:lvl3pPr marL="1219261" indent="0">
              <a:buNone/>
              <a:defRPr sz="3200"/>
            </a:lvl3pPr>
            <a:lvl4pPr marL="1828891" indent="0">
              <a:buNone/>
              <a:defRPr sz="2667"/>
            </a:lvl4pPr>
            <a:lvl5pPr marL="2438522" indent="0">
              <a:buNone/>
              <a:defRPr sz="2667"/>
            </a:lvl5pPr>
            <a:lvl6pPr marL="3048152" indent="0">
              <a:buNone/>
              <a:defRPr sz="2667"/>
            </a:lvl6pPr>
            <a:lvl7pPr marL="3657783" indent="0">
              <a:buNone/>
              <a:defRPr sz="2667"/>
            </a:lvl7pPr>
            <a:lvl8pPr marL="4267413" indent="0">
              <a:buNone/>
              <a:defRPr sz="2667"/>
            </a:lvl8pPr>
            <a:lvl9pPr marL="4877044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>
                <a:solidFill>
                  <a:srgbClr val="000000"/>
                </a:solidFill>
              </a:defRPr>
            </a:lvl1pPr>
            <a:lvl2pPr marL="609630" indent="0">
              <a:buNone/>
              <a:defRPr sz="1600"/>
            </a:lvl2pPr>
            <a:lvl3pPr marL="1219261" indent="0">
              <a:buNone/>
              <a:defRPr sz="1333"/>
            </a:lvl3pPr>
            <a:lvl4pPr marL="1828891" indent="0">
              <a:buNone/>
              <a:defRPr sz="1200"/>
            </a:lvl4pPr>
            <a:lvl5pPr marL="2438522" indent="0">
              <a:buNone/>
              <a:defRPr sz="1200"/>
            </a:lvl5pPr>
            <a:lvl6pPr marL="3048152" indent="0">
              <a:buNone/>
              <a:defRPr sz="1200"/>
            </a:lvl6pPr>
            <a:lvl7pPr marL="3657783" indent="0">
              <a:buNone/>
              <a:defRPr sz="1200"/>
            </a:lvl7pPr>
            <a:lvl8pPr marL="4267413" indent="0">
              <a:buNone/>
              <a:defRPr sz="1200"/>
            </a:lvl8pPr>
            <a:lvl9pPr marL="487704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9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1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8046-1F14-4D29-B92A-C1A7E147E596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542D-BA84-487B-97FB-66718649700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43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31370" y="1772816"/>
            <a:ext cx="11425271" cy="108012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31370" y="3573016"/>
            <a:ext cx="11425271" cy="1608584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3" y="230872"/>
            <a:ext cx="3407697" cy="76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3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92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63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9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52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9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46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 flipH="1" flipV="1">
            <a:off x="0" y="5301208"/>
            <a:ext cx="8496267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" y="0"/>
            <a:ext cx="12191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032437" y="6482725"/>
            <a:ext cx="124728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824193" y="6482725"/>
            <a:ext cx="21547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296652" y="6482725"/>
            <a:ext cx="679449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816090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60"/>
            <a:ext cx="11617291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708" y="180054"/>
            <a:ext cx="790571" cy="72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9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Arial 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 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Arial 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Arial 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 flipH="1" flipV="1">
            <a:off x="0" y="5301208"/>
            <a:ext cx="8496267" cy="1556792"/>
          </a:xfrm>
          <a:prstGeom prst="rect">
            <a:avLst/>
          </a:prstGeom>
          <a:gradFill flip="none" rotWithShape="1">
            <a:gsLst>
              <a:gs pos="48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Rectangle 10"/>
          <p:cNvSpPr/>
          <p:nvPr/>
        </p:nvSpPr>
        <p:spPr>
          <a:xfrm>
            <a:off x="2" y="0"/>
            <a:ext cx="12191999" cy="2132856"/>
          </a:xfrm>
          <a:prstGeom prst="rect">
            <a:avLst/>
          </a:prstGeom>
          <a:gradFill flip="none" rotWithShape="1">
            <a:gsLst>
              <a:gs pos="56000">
                <a:schemeClr val="bg1"/>
              </a:gs>
              <a:gs pos="0">
                <a:schemeClr val="accent6"/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0032437" y="6482725"/>
            <a:ext cx="124728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7824194" y="6482725"/>
            <a:ext cx="215470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296653" y="6482725"/>
            <a:ext cx="679449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chemeClr val="tx2"/>
                </a:solidFill>
                <a:latin typeface="+mn-lt"/>
              </a:defRPr>
            </a:lvl1pPr>
          </a:lstStyle>
          <a:p>
            <a:fld id="{23A0628E-C12F-4F8C-9895-BCD5E3010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8160907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268761"/>
            <a:ext cx="11617291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26" name="Picture 2" descr="\\iaea.org\Secretariat\MTCD\PublishingCurrent\2017\IAEA\17-42841_LOGO_IAEA_update\Design\Presentation_IAEA\IAEA_Logo_SHORT_vertical_whit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76" y="180055"/>
            <a:ext cx="594389" cy="72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90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hdr="0" ftr="0" dt="0"/>
  <p:txStyles>
    <p:titleStyle>
      <a:lvl1pPr algn="l" defTabSz="1219261" rtl="0" eaLnBrk="1" latinLnBrk="0" hangingPunct="1">
        <a:spcBef>
          <a:spcPct val="0"/>
        </a:spcBef>
        <a:buNone/>
        <a:defRPr sz="4800" b="1" kern="1200">
          <a:solidFill>
            <a:schemeClr val="tx2"/>
          </a:solidFill>
          <a:latin typeface="Arial "/>
          <a:ea typeface="+mj-ea"/>
          <a:cs typeface="+mj-cs"/>
        </a:defRPr>
      </a:lvl1pPr>
    </p:titleStyle>
    <p:bodyStyle>
      <a:lvl1pPr marL="457223" indent="-457223" algn="l" defTabSz="1219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rgbClr val="000000"/>
          </a:solidFill>
          <a:latin typeface="Arial "/>
          <a:ea typeface="+mn-ea"/>
          <a:cs typeface="+mn-cs"/>
        </a:defRPr>
      </a:lvl1pPr>
      <a:lvl2pPr marL="990650" indent="-381019" algn="l" defTabSz="1219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4" kern="1200">
          <a:solidFill>
            <a:srgbClr val="000000"/>
          </a:solidFill>
          <a:latin typeface="Arial "/>
          <a:ea typeface="+mn-ea"/>
          <a:cs typeface="+mn-cs"/>
        </a:defRPr>
      </a:lvl2pPr>
      <a:lvl3pPr marL="1524076" indent="-304815" algn="l" defTabSz="1219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Arial "/>
          <a:ea typeface="+mn-ea"/>
          <a:cs typeface="+mn-cs"/>
        </a:defRPr>
      </a:lvl3pPr>
      <a:lvl4pPr marL="2133707" indent="-304815" algn="l" defTabSz="121926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rgbClr val="000000"/>
          </a:solidFill>
          <a:latin typeface="Arial "/>
          <a:ea typeface="+mn-ea"/>
          <a:cs typeface="+mn-cs"/>
        </a:defRPr>
      </a:lvl4pPr>
      <a:lvl5pPr marL="2743337" indent="-304815" algn="l" defTabSz="1219261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rgbClr val="000000"/>
          </a:solidFill>
          <a:latin typeface="Arial "/>
          <a:ea typeface="+mn-ea"/>
          <a:cs typeface="+mn-cs"/>
        </a:defRPr>
      </a:lvl5pPr>
      <a:lvl6pPr marL="3352968" indent="-304815" algn="l" defTabSz="1219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598" indent="-304815" algn="l" defTabSz="1219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2229" indent="-304815" algn="l" defTabSz="1219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859" indent="-304815" algn="l" defTabSz="12192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30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6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91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52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152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78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413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044" algn="l" defTabSz="121926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A79795A-4BCD-49A3-8CD4-3D674F6445A0}"/>
              </a:ext>
            </a:extLst>
          </p:cNvPr>
          <p:cNvSpPr txBox="1"/>
          <p:nvPr/>
        </p:nvSpPr>
        <p:spPr>
          <a:xfrm>
            <a:off x="0" y="1485900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3600" b="1" dirty="0">
                <a:solidFill>
                  <a:schemeClr val="bg1"/>
                </a:solidFill>
                <a:latin typeface="Arial "/>
              </a:rPr>
              <a:t>In-Person Workshop of the School of Drafting Regulations (Radiation Safety Programme)</a:t>
            </a:r>
          </a:p>
          <a:p>
            <a:pPr algn="ctr">
              <a:spcBef>
                <a:spcPct val="0"/>
              </a:spcBef>
            </a:pPr>
            <a:endParaRPr lang="en-GB" sz="2400" b="1" dirty="0">
              <a:solidFill>
                <a:schemeClr val="bg1"/>
              </a:solidFill>
              <a:latin typeface="Arial "/>
            </a:endParaRPr>
          </a:p>
          <a:p>
            <a:pPr algn="ctr">
              <a:spcBef>
                <a:spcPct val="0"/>
              </a:spcBef>
            </a:pPr>
            <a:r>
              <a:rPr lang="en-GB" sz="3200" b="1" dirty="0">
                <a:solidFill>
                  <a:schemeClr val="bg1"/>
                </a:solidFill>
                <a:latin typeface="Arial "/>
              </a:rPr>
              <a:t>(23 January to 3 February 2023)</a:t>
            </a:r>
          </a:p>
          <a:p>
            <a:pPr algn="ctr">
              <a:spcBef>
                <a:spcPct val="0"/>
              </a:spcBef>
            </a:pPr>
            <a:endParaRPr lang="en-GB" sz="4000" b="1" dirty="0">
              <a:solidFill>
                <a:schemeClr val="bg1"/>
              </a:solidFill>
              <a:latin typeface="Arial "/>
            </a:endParaRPr>
          </a:p>
          <a:p>
            <a:pPr algn="ctr">
              <a:spcBef>
                <a:spcPct val="0"/>
              </a:spcBef>
            </a:pPr>
            <a:r>
              <a:rPr lang="en-GB" sz="4000" b="1" dirty="0">
                <a:solidFill>
                  <a:schemeClr val="bg1"/>
                </a:solidFill>
                <a:latin typeface="Arial "/>
              </a:rPr>
              <a:t>Plans for drafting new or revise existing regulations</a:t>
            </a:r>
          </a:p>
          <a:p>
            <a:pPr algn="ctr">
              <a:spcBef>
                <a:spcPct val="0"/>
              </a:spcBef>
            </a:pPr>
            <a:endParaRPr lang="en-GB" sz="4000" b="1" dirty="0">
              <a:solidFill>
                <a:schemeClr val="bg1"/>
              </a:solidFill>
              <a:latin typeface="Arial "/>
            </a:endParaRPr>
          </a:p>
          <a:p>
            <a:pPr algn="ctr">
              <a:spcBef>
                <a:spcPct val="0"/>
              </a:spcBef>
            </a:pPr>
            <a:r>
              <a:rPr lang="en-GB" sz="4000" b="1" dirty="0">
                <a:solidFill>
                  <a:schemeClr val="bg1"/>
                </a:solidFill>
                <a:latin typeface="Arial "/>
              </a:rPr>
              <a:t>Country: 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60853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2D1DE6-7919-4BE6-9855-0B781899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hangingPunct="1"/>
            <a:r>
              <a:rPr lang="en-US" altLang="en-US" sz="4400" dirty="0">
                <a:solidFill>
                  <a:srgbClr val="FF0000"/>
                </a:solidFill>
              </a:rPr>
              <a:t>A- Regulatory Body 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845A0A-9E43-432D-8862-D19ACE6CC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Name: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Date of establishment: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</a:rPr>
              <a:t>Assigned responsibilities (e.g. radiation safety, nuclear safety, nuclear security, safeguards, etc.):</a:t>
            </a:r>
          </a:p>
          <a:p>
            <a:pPr algn="l" rtl="0" eaLnBrk="1" hangingPunct="1">
              <a:lnSpc>
                <a:spcPct val="90000"/>
              </a:lnSpc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Legal instruments that the RB is authorized to elaborate and issue: (e.g. regulations, guides, codes, standards, etc.)</a:t>
            </a:r>
          </a:p>
          <a:p>
            <a:pPr algn="l" rtl="0" eaLnBrk="1" hangingPunct="1">
              <a:lnSpc>
                <a:spcPct val="90000"/>
              </a:lnSpc>
            </a:pPr>
            <a:endParaRPr lang="en-GB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endParaRPr lang="en-US" altLang="en-US" sz="2800" dirty="0">
              <a:solidFill>
                <a:schemeClr val="folHlink"/>
              </a:solidFill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67C38907-9C37-48E8-9FCE-C148297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9</a:t>
            </a:r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CB8E498B-7AB4-407A-AB02-6B81E3E2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765" y="6175921"/>
            <a:ext cx="8327748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Repeat the slide for each regulatory body if there is more than one</a:t>
            </a: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2D1DE6-7919-4BE6-9855-0B781899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hangingPunct="1"/>
            <a:r>
              <a:rPr lang="en-US" altLang="en-US" sz="4400" dirty="0">
                <a:solidFill>
                  <a:srgbClr val="FF0000"/>
                </a:solidFill>
              </a:rPr>
              <a:t>B- Existing Regulations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845A0A-9E43-432D-8862-D19ACE6CC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1268760"/>
            <a:ext cx="11617291" cy="970857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Please list those regulations already issued and enforced in the country: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67C38907-9C37-48E8-9FCE-C148297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79FECF-EE12-4E5B-ABAA-8E9EEB865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314261"/>
              </p:ext>
            </p:extLst>
          </p:nvPr>
        </p:nvGraphicFramePr>
        <p:xfrm>
          <a:off x="756824" y="2865784"/>
          <a:ext cx="10539827" cy="1752600"/>
        </p:xfrm>
        <a:graphic>
          <a:graphicData uri="http://schemas.openxmlformats.org/drawingml/2006/table">
            <a:tbl>
              <a:tblPr rtl="1" firstRow="1" bandRow="1"/>
              <a:tblGrid>
                <a:gridCol w="2465513">
                  <a:extLst>
                    <a:ext uri="{9D8B030D-6E8A-4147-A177-3AD203B41FA5}">
                      <a16:colId xmlns:a16="http://schemas.microsoft.com/office/drawing/2014/main" val="1413681899"/>
                    </a:ext>
                  </a:extLst>
                </a:gridCol>
                <a:gridCol w="1941235">
                  <a:extLst>
                    <a:ext uri="{9D8B030D-6E8A-4147-A177-3AD203B41FA5}">
                      <a16:colId xmlns:a16="http://schemas.microsoft.com/office/drawing/2014/main" val="1502455525"/>
                    </a:ext>
                  </a:extLst>
                </a:gridCol>
                <a:gridCol w="5124675">
                  <a:extLst>
                    <a:ext uri="{9D8B030D-6E8A-4147-A177-3AD203B41FA5}">
                      <a16:colId xmlns:a16="http://schemas.microsoft.com/office/drawing/2014/main" val="1899445434"/>
                    </a:ext>
                  </a:extLst>
                </a:gridCol>
                <a:gridCol w="1008404">
                  <a:extLst>
                    <a:ext uri="{9D8B030D-6E8A-4147-A177-3AD203B41FA5}">
                      <a16:colId xmlns:a16="http://schemas.microsoft.com/office/drawing/2014/main" val="41400955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dirty="0"/>
                        <a:t>Issued by 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0"/>
                      <a:r>
                        <a:rPr lang="en-US" dirty="0"/>
                        <a:t>Date of Issuance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 </a:t>
                      </a:r>
                      <a:endParaRPr lang="ar-S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ar-S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032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 dirty="0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342900" indent="-342900" algn="ctr" rtl="0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8562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 dirty="0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342900" indent="-342900" algn="ctr" rtl="0">
                        <a:buFont typeface="+mj-lt"/>
                        <a:buNone/>
                      </a:pPr>
                      <a:r>
                        <a:rPr lang="en-US" dirty="0"/>
                        <a:t>2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5175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 dirty="0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342900" indent="-342900" algn="ctr" rtl="0">
                        <a:buFont typeface="+mj-lt"/>
                        <a:buNone/>
                      </a:pPr>
                      <a:r>
                        <a:rPr lang="en-US" dirty="0"/>
                        <a:t>3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426173"/>
                  </a:ext>
                </a:extLst>
              </a:tr>
            </a:tbl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DB43EEE4-F589-4109-A134-34A53A028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337" y="5832337"/>
            <a:ext cx="71628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rPr>
              <a:t>Add more slides if necessary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00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2D1DE6-7919-4BE6-9855-0B781899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0637440" cy="864096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</a:rPr>
              <a:t>C- Regulations planned/in drafting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845A0A-9E43-432D-8862-D19ACE6CC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1268760"/>
            <a:ext cx="11617291" cy="970857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Please list any regulations under drafting/planned to be drafted: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67C38907-9C37-48E8-9FCE-C148297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9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379FECF-EE12-4E5B-ABAA-8E9EEB865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475401"/>
              </p:ext>
            </p:extLst>
          </p:nvPr>
        </p:nvGraphicFramePr>
        <p:xfrm>
          <a:off x="756824" y="2865784"/>
          <a:ext cx="10539827" cy="1752600"/>
        </p:xfrm>
        <a:graphic>
          <a:graphicData uri="http://schemas.openxmlformats.org/drawingml/2006/table">
            <a:tbl>
              <a:tblPr rtl="1" firstRow="1" bandRow="1"/>
              <a:tblGrid>
                <a:gridCol w="2465513">
                  <a:extLst>
                    <a:ext uri="{9D8B030D-6E8A-4147-A177-3AD203B41FA5}">
                      <a16:colId xmlns:a16="http://schemas.microsoft.com/office/drawing/2014/main" val="1413681899"/>
                    </a:ext>
                  </a:extLst>
                </a:gridCol>
                <a:gridCol w="1941235">
                  <a:extLst>
                    <a:ext uri="{9D8B030D-6E8A-4147-A177-3AD203B41FA5}">
                      <a16:colId xmlns:a16="http://schemas.microsoft.com/office/drawing/2014/main" val="1502455525"/>
                    </a:ext>
                  </a:extLst>
                </a:gridCol>
                <a:gridCol w="5124675">
                  <a:extLst>
                    <a:ext uri="{9D8B030D-6E8A-4147-A177-3AD203B41FA5}">
                      <a16:colId xmlns:a16="http://schemas.microsoft.com/office/drawing/2014/main" val="1899445434"/>
                    </a:ext>
                  </a:extLst>
                </a:gridCol>
                <a:gridCol w="1008404">
                  <a:extLst>
                    <a:ext uri="{9D8B030D-6E8A-4147-A177-3AD203B41FA5}">
                      <a16:colId xmlns:a16="http://schemas.microsoft.com/office/drawing/2014/main" val="41400955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r>
                        <a:rPr lang="en-US" dirty="0"/>
                        <a:t>To be issued by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0"/>
                      <a:r>
                        <a:rPr lang="en-US" dirty="0"/>
                        <a:t>Planned date of Issuance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Title </a:t>
                      </a:r>
                      <a:endParaRPr lang="ar-S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ar-SA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0327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 dirty="0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 dirty="0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342900" indent="-342900" algn="ctr" rtl="0">
                        <a:buFont typeface="+mj-lt"/>
                        <a:buNone/>
                      </a:pPr>
                      <a:r>
                        <a:rPr lang="en-US" dirty="0"/>
                        <a:t>1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68562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 dirty="0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342900" indent="-342900" algn="ctr" rtl="0">
                        <a:buFont typeface="+mj-lt"/>
                        <a:buNone/>
                      </a:pPr>
                      <a:r>
                        <a:rPr lang="en-US" dirty="0"/>
                        <a:t>2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85175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1"/>
                      <a:endParaRPr lang="ar-SA" dirty="0"/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marL="342900" indent="-342900" algn="ctr" rtl="0">
                        <a:buFont typeface="+mj-lt"/>
                        <a:buNone/>
                      </a:pPr>
                      <a:r>
                        <a:rPr lang="en-US" dirty="0"/>
                        <a:t>3</a:t>
                      </a:r>
                      <a:endParaRPr lang="ar-SA" dirty="0">
                        <a:solidFill>
                          <a:srgbClr val="C00000"/>
                        </a:solidFill>
                      </a:endParaRPr>
                    </a:p>
                  </a:txBody>
                  <a:tcPr marL="91441" marR="91441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426173"/>
                  </a:ext>
                </a:extLst>
              </a:tr>
            </a:tbl>
          </a:graphicData>
        </a:graphic>
      </p:graphicFrame>
      <p:sp>
        <p:nvSpPr>
          <p:cNvPr id="7" name="TextBox 5">
            <a:extLst>
              <a:ext uri="{FF2B5EF4-FFF2-40B4-BE49-F238E27FC236}">
                <a16:creationId xmlns:a16="http://schemas.microsoft.com/office/drawing/2014/main" id="{DB43EEE4-F589-4109-A134-34A53A028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5337" y="5832337"/>
            <a:ext cx="7162800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cs typeface="Arial" panose="020B0604020202020204" pitchFamily="34" charset="0"/>
              </a:rPr>
              <a:t>Add more slides if necessary</a:t>
            </a: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5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2D1DE6-7919-4BE6-9855-0B781899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</a:rPr>
              <a:t>D- Regulations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845A0A-9E43-432D-8862-D19ACE6CC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Please describe (preferably using a diagram) the process to draft/revise regulations</a:t>
            </a: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GB" alt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algn="l" rtl="0" eaLnBrk="1" hangingPunct="1">
              <a:lnSpc>
                <a:spcPct val="90000"/>
              </a:lnSpc>
            </a:pPr>
            <a:endParaRPr lang="en-US" altLang="en-US" sz="2800" dirty="0">
              <a:solidFill>
                <a:schemeClr val="folHlink"/>
              </a:solidFill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67C38907-9C37-48E8-9FCE-C148297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9</a:t>
            </a:r>
          </a:p>
        </p:txBody>
      </p:sp>
      <p:sp>
        <p:nvSpPr>
          <p:cNvPr id="6149" name="TextBox 1">
            <a:extLst>
              <a:ext uri="{FF2B5EF4-FFF2-40B4-BE49-F238E27FC236}">
                <a16:creationId xmlns:a16="http://schemas.microsoft.com/office/drawing/2014/main" id="{CB8E498B-7AB4-407A-AB02-6B81E3E29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765" y="6175921"/>
            <a:ext cx="8327748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Repeat the slide for each regulatory body if there is more than one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871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2D1DE6-7919-4BE6-9855-0B781899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0637440" cy="864096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solidFill>
                  <a:srgbClr val="FF0000"/>
                </a:solidFill>
              </a:rPr>
              <a:t>E- Action Plan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845A0A-9E43-432D-8862-D19ACE6CC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5360" y="980728"/>
            <a:ext cx="11617291" cy="1258889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GB" altLang="en-US" sz="2800" dirty="0">
                <a:solidFill>
                  <a:schemeClr val="tx2">
                    <a:lumMod val="75000"/>
                  </a:schemeClr>
                </a:solidFill>
              </a:rPr>
              <a:t>Please indicate briefly a realistically achievable action plan leading to publication of the regulation(s) in drafting/revision with the assistance of the IAEA’s School of Drafting Regulations</a:t>
            </a:r>
          </a:p>
          <a:p>
            <a:pPr marL="0" indent="0" algn="l" rtl="0" eaLnBrk="1" hangingPunct="1">
              <a:lnSpc>
                <a:spcPct val="90000"/>
              </a:lnSpc>
              <a:buNone/>
            </a:pPr>
            <a:endParaRPr lang="en-US" alt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48" name="Slide Number Placeholder 4">
            <a:extLst>
              <a:ext uri="{FF2B5EF4-FFF2-40B4-BE49-F238E27FC236}">
                <a16:creationId xmlns:a16="http://schemas.microsoft.com/office/drawing/2014/main" id="{67C38907-9C37-48E8-9FCE-C148297E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rtl="0">
              <a:spcBef>
                <a:spcPct val="0"/>
              </a:spcBef>
              <a:buClrTx/>
              <a:buFontTx/>
              <a:buNone/>
            </a:pPr>
            <a:r>
              <a:rPr lang="en-US" altLang="en-US" sz="1200"/>
              <a:t>9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D17941B-43A3-4A69-8AB7-09B65017D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17631"/>
              </p:ext>
            </p:extLst>
          </p:nvPr>
        </p:nvGraphicFramePr>
        <p:xfrm>
          <a:off x="821635" y="2527649"/>
          <a:ext cx="10800521" cy="2595565"/>
        </p:xfrm>
        <a:graphic>
          <a:graphicData uri="http://schemas.openxmlformats.org/drawingml/2006/table">
            <a:tbl>
              <a:tblPr rtl="1" firstRow="1" bandRow="1"/>
              <a:tblGrid>
                <a:gridCol w="4552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1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0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Expected  timeframe</a:t>
                      </a:r>
                      <a:endParaRPr lang="ar-SA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8" marR="91448" marT="45714" marB="457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0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Responsible(s) Party(</a:t>
                      </a:r>
                      <a:r>
                        <a:rPr lang="en-US" sz="1800" dirty="0" err="1">
                          <a:solidFill>
                            <a:srgbClr val="C00000"/>
                          </a:solidFill>
                        </a:rPr>
                        <a:t>ies</a:t>
                      </a:r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)  </a:t>
                      </a:r>
                      <a:endParaRPr lang="ar-SA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8" marR="91448" marT="45714" marB="457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ctr" rtl="0"/>
                      <a:r>
                        <a:rPr lang="en-US" sz="1800" dirty="0">
                          <a:solidFill>
                            <a:srgbClr val="C00000"/>
                          </a:solidFill>
                        </a:rPr>
                        <a:t>Action </a:t>
                      </a:r>
                      <a:endParaRPr lang="ar-SA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8" marR="91448" marT="45714" marB="4571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algn="l" rtl="0"/>
                      <a:endParaRPr lang="ar-SA" sz="1800" dirty="0"/>
                    </a:p>
                  </a:txBody>
                  <a:tcPr marL="91448" marR="91448" marT="45714" marB="4571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79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B783ED6-4520-49ED-8EFB-4418029953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580" y="1499621"/>
            <a:ext cx="257175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B46A2E-B9EE-4B3A-81D9-6D3B31FE7F44}"/>
              </a:ext>
            </a:extLst>
          </p:cNvPr>
          <p:cNvSpPr/>
          <p:nvPr/>
        </p:nvSpPr>
        <p:spPr>
          <a:xfrm>
            <a:off x="2194671" y="3659873"/>
            <a:ext cx="28327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i="1" dirty="0">
                <a:solidFill>
                  <a:srgbClr val="003399"/>
                </a:solidFill>
                <a:ea typeface="ＭＳ Ｐゴシック" pitchFamily="34" charset="-128"/>
                <a:cs typeface="Segoe UI Light" panose="020B0502040204020203" pitchFamily="34" charset="0"/>
              </a:rPr>
              <a:t>Technical cooperation: delivering results for peace and </a:t>
            </a:r>
          </a:p>
          <a:p>
            <a:pPr algn="r"/>
            <a:r>
              <a:rPr lang="en-US" sz="2000" b="1" i="1" dirty="0">
                <a:solidFill>
                  <a:srgbClr val="003399"/>
                </a:solidFill>
                <a:ea typeface="ＭＳ Ｐゴシック" pitchFamily="34" charset="-128"/>
                <a:cs typeface="Segoe UI Light" panose="020B0502040204020203" pitchFamily="34" charset="0"/>
              </a:rPr>
              <a:t>development</a:t>
            </a:r>
          </a:p>
        </p:txBody>
      </p:sp>
      <p:pic>
        <p:nvPicPr>
          <p:cNvPr id="6" name="Picture 3" descr="vic_flags">
            <a:extLst>
              <a:ext uri="{FF2B5EF4-FFF2-40B4-BE49-F238E27FC236}">
                <a16:creationId xmlns:a16="http://schemas.microsoft.com/office/drawing/2014/main" id="{BCC3CB38-057C-420F-87A9-96CFB5833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8" t="11722" r="8284" b="5574"/>
          <a:stretch>
            <a:fillRect/>
          </a:stretch>
        </p:blipFill>
        <p:spPr>
          <a:xfrm>
            <a:off x="5231904" y="1628801"/>
            <a:ext cx="4679950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B89AA3-3E45-4C86-A743-EB7AEABAA5D4}"/>
              </a:ext>
            </a:extLst>
          </p:cNvPr>
          <p:cNvSpPr/>
          <p:nvPr/>
        </p:nvSpPr>
        <p:spPr>
          <a:xfrm>
            <a:off x="6600056" y="55892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3399"/>
                </a:solidFill>
              </a:rPr>
              <a:t>IAEA	http://www.iaea.org/ </a:t>
            </a:r>
          </a:p>
          <a:p>
            <a:pPr>
              <a:spcBef>
                <a:spcPct val="0"/>
              </a:spcBef>
            </a:pPr>
            <a:r>
              <a:rPr lang="es-PE" altLang="en-US" dirty="0">
                <a:solidFill>
                  <a:srgbClr val="003399"/>
                </a:solidFill>
              </a:rPr>
              <a:t>TC:	http://www-tc.iaea.org</a:t>
            </a:r>
            <a:endParaRPr lang="en-GB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387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AEA_Logo_&amp;_Slogan_wide">
  <a:themeElements>
    <a:clrScheme name="Custom 2">
      <a:dk1>
        <a:srgbClr val="003399"/>
      </a:dk1>
      <a:lt1>
        <a:sysClr val="window" lastClr="FFFFFF"/>
      </a:lt1>
      <a:dk2>
        <a:srgbClr val="3366CC"/>
      </a:dk2>
      <a:lt2>
        <a:srgbClr val="DBDBDD"/>
      </a:lt2>
      <a:accent1>
        <a:srgbClr val="6699CC"/>
      </a:accent1>
      <a:accent2>
        <a:srgbClr val="FF9900"/>
      </a:accent2>
      <a:accent3>
        <a:srgbClr val="99CC00"/>
      </a:accent3>
      <a:accent4>
        <a:srgbClr val="8681B8"/>
      </a:accent4>
      <a:accent5>
        <a:srgbClr val="32A14C"/>
      </a:accent5>
      <a:accent6>
        <a:srgbClr val="99CCFF"/>
      </a:accent6>
      <a:hlink>
        <a:srgbClr val="6699CC"/>
      </a:hlink>
      <a:folHlink>
        <a:srgbClr val="8681B8"/>
      </a:folHlink>
    </a:clrScheme>
    <a:fontScheme name="procur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EA_Presentation_wide_templ_2.pptx" id="{26840F5B-48F0-491A-B6A4-FE28040B37BB}" vid="{E7FD59DE-BDB7-4D29-AE44-6224962244C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280</Words>
  <Application>Microsoft Office PowerPoint</Application>
  <PresentationFormat>Widescreen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</vt:lpstr>
      <vt:lpstr>Calibri</vt:lpstr>
      <vt:lpstr>Verdana</vt:lpstr>
      <vt:lpstr>1_Office Theme</vt:lpstr>
      <vt:lpstr>1_IAEA_Logo_&amp;_Slogan_wide</vt:lpstr>
      <vt:lpstr>PowerPoint Presentation</vt:lpstr>
      <vt:lpstr>A- Regulatory Body  </vt:lpstr>
      <vt:lpstr>B- Existing Regulations </vt:lpstr>
      <vt:lpstr>C- Regulations planned/in drafting</vt:lpstr>
      <vt:lpstr>D- Regulations</vt:lpstr>
      <vt:lpstr>E- Action Plan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SOLDAN, Daniel</dc:creator>
  <cp:lastModifiedBy>MORSCHER, Alexandra</cp:lastModifiedBy>
  <cp:revision>62</cp:revision>
  <cp:lastPrinted>2022-01-17T08:29:16Z</cp:lastPrinted>
  <dcterms:created xsi:type="dcterms:W3CDTF">2022-01-14T10:45:05Z</dcterms:created>
  <dcterms:modified xsi:type="dcterms:W3CDTF">2022-06-23T08:27:57Z</dcterms:modified>
</cp:coreProperties>
</file>